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11"/>
  </p:notesMasterIdLst>
  <p:sldIdLst>
    <p:sldId id="347" r:id="rId2"/>
    <p:sldId id="350" r:id="rId3"/>
    <p:sldId id="336" r:id="rId4"/>
    <p:sldId id="349" r:id="rId5"/>
    <p:sldId id="346" r:id="rId6"/>
    <p:sldId id="353" r:id="rId7"/>
    <p:sldId id="352" r:id="rId8"/>
    <p:sldId id="354" r:id="rId9"/>
    <p:sldId id="348" r:id="rId10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A8F39B"/>
    <a:srgbClr val="008000"/>
    <a:srgbClr val="CC3300"/>
    <a:srgbClr val="FF3300"/>
    <a:srgbClr val="0099CC"/>
    <a:srgbClr val="336600"/>
    <a:srgbClr val="00CCFF"/>
    <a:srgbClr val="FF9900"/>
    <a:srgbClr val="006600"/>
    <a:srgbClr val="999DC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90" autoAdjust="0"/>
    <p:restoredTop sz="93349" autoAdjust="0"/>
  </p:normalViewPr>
  <p:slideViewPr>
    <p:cSldViewPr snapToGrid="0">
      <p:cViewPr>
        <p:scale>
          <a:sx n="89" d="100"/>
          <a:sy n="89" d="100"/>
        </p:scale>
        <p:origin x="-1344" y="-4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0"/>
  <c:chart>
    <c:autoTitleDeleted val="1"/>
    <c:plotArea>
      <c:layout>
        <c:manualLayout>
          <c:layoutTarget val="inner"/>
          <c:xMode val="edge"/>
          <c:yMode val="edge"/>
          <c:x val="6.4325849137809414E-3"/>
          <c:y val="0.10765993664003025"/>
          <c:w val="0.98656701836654948"/>
          <c:h val="0.879613196382062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Общая задолженность на 01.08.2016 - 16.0 млрд. руб.</c:v>
                </c:pt>
              </c:strCache>
            </c:strRef>
          </c:tx>
          <c:dLbls>
            <c:dLbl>
              <c:idx val="1"/>
              <c:layout>
                <c:manualLayout>
                  <c:x val="7.4204749103942758E-2"/>
                  <c:y val="9.3991493070902946E-2"/>
                </c:manualLayout>
              </c:layout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E53-4665-A32F-E4253887A7F7}"/>
                </c:ext>
              </c:extLst>
            </c:dLbl>
            <c:dLbl>
              <c:idx val="2"/>
              <c:layout>
                <c:manualLayout>
                  <c:x val="5.600358422938977E-3"/>
                  <c:y val="-2.0886998460200586E-2"/>
                </c:manualLayout>
              </c:layout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E53-4665-A32F-E4253887A7F7}"/>
                </c:ext>
              </c:extLst>
            </c:dLbl>
            <c:showPercent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 на имущество</c:v>
                </c:pt>
                <c:pt idx="1">
                  <c:v>транспортный налог</c:v>
                </c:pt>
                <c:pt idx="2">
                  <c:v>земельный налог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129</c:v>
                </c:pt>
                <c:pt idx="1">
                  <c:v>334.3</c:v>
                </c:pt>
                <c:pt idx="2">
                  <c:v>152.19999999999999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E53-4665-A32F-E4253887A7F7}"/>
            </c:ext>
          </c:extLst>
        </c:ser>
        <c:dLbls>
          <c:showVal val="1"/>
        </c:dLbls>
        <c:firstSliceAng val="200"/>
        <c:holeSize val="50"/>
      </c:doughnut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2"/>
  <c:chart>
    <c:autoTitleDeleted val="1"/>
    <c:plotArea>
      <c:layout>
        <c:manualLayout>
          <c:layoutTarget val="inner"/>
          <c:xMode val="edge"/>
          <c:yMode val="edge"/>
          <c:x val="1.0182584519905856E-2"/>
          <c:y val="2.3387035737416257E-2"/>
          <c:w val="0.97510923784023062"/>
          <c:h val="0.7385973929163799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Задолженность (млр.рублей)</c:v>
                </c:pt>
              </c:strCache>
            </c:strRef>
          </c:tx>
          <c:dLbls>
            <c:dLbl>
              <c:idx val="1"/>
              <c:layout>
                <c:manualLayout>
                  <c:x val="0"/>
                  <c:y val="9.3548142949665229E-3"/>
                </c:manualLayout>
              </c:layout>
              <c:showVal val="1"/>
            </c:dLbl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Лист1!$A$2:$A$14</c:f>
              <c:numCache>
                <c:formatCode>dd/mm/yyyy</c:formatCode>
                <c:ptCount val="13"/>
                <c:pt idx="0">
                  <c:v>42370</c:v>
                </c:pt>
                <c:pt idx="1">
                  <c:v>42461</c:v>
                </c:pt>
                <c:pt idx="2">
                  <c:v>42552</c:v>
                </c:pt>
                <c:pt idx="3">
                  <c:v>42644</c:v>
                </c:pt>
                <c:pt idx="4">
                  <c:v>42736</c:v>
                </c:pt>
                <c:pt idx="5">
                  <c:v>42826</c:v>
                </c:pt>
                <c:pt idx="6">
                  <c:v>42917</c:v>
                </c:pt>
                <c:pt idx="7">
                  <c:v>43009</c:v>
                </c:pt>
                <c:pt idx="8">
                  <c:v>43101</c:v>
                </c:pt>
                <c:pt idx="9">
                  <c:v>43191</c:v>
                </c:pt>
                <c:pt idx="10">
                  <c:v>43282</c:v>
                </c:pt>
                <c:pt idx="11">
                  <c:v>43374</c:v>
                </c:pt>
                <c:pt idx="12">
                  <c:v>43466</c:v>
                </c:pt>
              </c:numCache>
            </c:num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496.6</c:v>
                </c:pt>
                <c:pt idx="1">
                  <c:v>451.5</c:v>
                </c:pt>
                <c:pt idx="2" formatCode="0.0">
                  <c:v>441</c:v>
                </c:pt>
                <c:pt idx="3">
                  <c:v>431.1</c:v>
                </c:pt>
                <c:pt idx="4">
                  <c:v>641.9</c:v>
                </c:pt>
                <c:pt idx="5">
                  <c:v>562.9</c:v>
                </c:pt>
                <c:pt idx="6">
                  <c:v>530.6</c:v>
                </c:pt>
                <c:pt idx="7">
                  <c:v>470.7</c:v>
                </c:pt>
                <c:pt idx="8">
                  <c:v>705.9</c:v>
                </c:pt>
                <c:pt idx="9">
                  <c:v>469.3</c:v>
                </c:pt>
                <c:pt idx="10">
                  <c:v>428</c:v>
                </c:pt>
                <c:pt idx="11">
                  <c:v>385.4</c:v>
                </c:pt>
                <c:pt idx="12">
                  <c:v>612.9</c:v>
                </c:pt>
              </c:numCache>
            </c:numRef>
          </c:val>
        </c:ser>
        <c:axId val="67052672"/>
        <c:axId val="64212992"/>
      </c:barChart>
      <c:catAx>
        <c:axId val="67052672"/>
        <c:scaling>
          <c:orientation val="minMax"/>
        </c:scaling>
        <c:axPos val="b"/>
        <c:numFmt formatCode="dd/mm/yyyy" sourceLinked="1"/>
        <c:tickLblPos val="nextTo"/>
        <c:txPr>
          <a:bodyPr rot="-5400000" vert="horz"/>
          <a:lstStyle/>
          <a:p>
            <a:pPr>
              <a:defRPr b="1" i="0" baseline="0"/>
            </a:pPr>
            <a:endParaRPr lang="ru-RU"/>
          </a:p>
        </c:txPr>
        <c:crossAx val="64212992"/>
        <c:crosses val="autoZero"/>
        <c:lblAlgn val="ctr"/>
        <c:lblOffset val="100"/>
      </c:catAx>
      <c:valAx>
        <c:axId val="64212992"/>
        <c:scaling>
          <c:orientation val="minMax"/>
        </c:scaling>
        <c:delete val="1"/>
        <c:axPos val="l"/>
        <c:numFmt formatCode="General" sourceLinked="1"/>
        <c:tickLblPos val="nextTo"/>
        <c:crossAx val="670526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aseline="0">
          <a:solidFill>
            <a:schemeClr val="accent6">
              <a:lumMod val="60000"/>
              <a:lumOff val="40000"/>
            </a:schemeClr>
          </a:solidFill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>
        <c:manualLayout>
          <c:layoutTarget val="inner"/>
          <c:xMode val="edge"/>
          <c:yMode val="edge"/>
          <c:x val="0.17566708399545639"/>
          <c:y val="0.11387600658075356"/>
          <c:w val="0.39244683417850235"/>
          <c:h val="0.820390698788815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Общая задолженность на 01.11.2017 - 101.752.4 млн. руб.</c:v>
                </c:pt>
              </c:strCache>
            </c:strRef>
          </c:tx>
          <c:dLbls>
            <c:dLbl>
              <c:idx val="0"/>
              <c:layout>
                <c:manualLayout>
                  <c:x val="-1.213169483742753E-2"/>
                  <c:y val="5.404003462461425E-2"/>
                </c:manualLayout>
              </c:layout>
              <c:dLblPos val="bestFit"/>
              <c:showVal val="1"/>
            </c:dLbl>
            <c:dLbl>
              <c:idx val="1"/>
              <c:layout>
                <c:manualLayout>
                  <c:x val="4.4160840626216474E-2"/>
                  <c:y val="6.3030078165511538E-2"/>
                </c:manualLayout>
              </c:layout>
              <c:dLblPos val="inEnd"/>
              <c:showVal val="1"/>
            </c:dLbl>
            <c:dLbl>
              <c:idx val="2"/>
              <c:layout>
                <c:manualLayout>
                  <c:x val="-0.10769910307557479"/>
                  <c:y val="-6.8423659331583411E-2"/>
                </c:manualLayout>
              </c:layout>
              <c:dLblPos val="bestFit"/>
              <c:showVal val="1"/>
            </c:dLbl>
            <c:dLbl>
              <c:idx val="3"/>
              <c:layout>
                <c:manualLayout>
                  <c:x val="0.11039633668166328"/>
                  <c:y val="-0.11149392751489665"/>
                </c:manualLayout>
              </c:layout>
              <c:dLblPos val="bestFit"/>
              <c:showVal val="1"/>
            </c:dLbl>
            <c:dLbl>
              <c:idx val="4"/>
              <c:layout>
                <c:manualLayout>
                  <c:x val="-2.6153356525857726E-3"/>
                  <c:y val="-3.4002528048641484E-2"/>
                </c:manualLayout>
              </c:layout>
              <c:dLblPos val="bestFit"/>
              <c:showVal val="1"/>
            </c:dLbl>
            <c:dLbl>
              <c:idx val="5"/>
              <c:layout>
                <c:manualLayout>
                  <c:x val="-1.1640490128597181E-2"/>
                  <c:y val="4.3746262776725685E-3"/>
                </c:manualLayout>
              </c:layout>
              <c:dLblPos val="bestFit"/>
              <c:showVal val="1"/>
            </c:dLbl>
            <c:txPr>
              <a:bodyPr/>
              <a:lstStyle/>
              <a:p>
                <a:pPr>
                  <a:defRPr b="1" baseline="0">
                    <a:solidFill>
                      <a:srgbClr val="7030A0"/>
                    </a:solidFill>
                  </a:defRPr>
                </a:pPr>
                <a:endParaRPr lang="ru-RU"/>
              </a:p>
            </c:txPr>
            <c:dLblPos val="inEnd"/>
            <c:showVal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Направлено в банк или иную кредитную организацию</c:v>
                </c:pt>
                <c:pt idx="1">
                  <c:v>Направлено на исполненеии в территориальных органах ФССП России </c:v>
                </c:pt>
                <c:pt idx="2">
                  <c:v>Окончено ФССП России актом о невозможности взыскания </c:v>
                </c:pt>
                <c:pt idx="3">
                  <c:v>не приняты дальнейшие меры</c:v>
                </c:pt>
                <c:pt idx="4">
                  <c:v>находятся в суде</c:v>
                </c:pt>
                <c:pt idx="5">
                  <c:v>Направлено в организацию или иному лицу, выплачивающему должнику заработную плату, пенсию, стипендию и др.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58.33</c:v>
                </c:pt>
                <c:pt idx="1">
                  <c:v>88.992999999999995</c:v>
                </c:pt>
                <c:pt idx="2">
                  <c:v>62.088000000000001</c:v>
                </c:pt>
                <c:pt idx="3">
                  <c:v>374.04699999999974</c:v>
                </c:pt>
                <c:pt idx="4">
                  <c:v>23.433</c:v>
                </c:pt>
                <c:pt idx="5">
                  <c:v>8.6</c:v>
                </c:pt>
              </c:numCache>
            </c:numRef>
          </c:val>
        </c:ser>
        <c:ser>
          <c:idx val="1"/>
          <c:order val="1"/>
          <c:cat>
            <c:strRef>
              <c:f>Лист1!$A$2:$A$7</c:f>
              <c:strCache>
                <c:ptCount val="6"/>
                <c:pt idx="0">
                  <c:v>Направлено в банк или иную кредитную организацию</c:v>
                </c:pt>
                <c:pt idx="1">
                  <c:v>Направлено на исполненеии в территориальных органах ФССП России </c:v>
                </c:pt>
                <c:pt idx="2">
                  <c:v>Окончено ФССП России актом о невозможности взыскания </c:v>
                </c:pt>
                <c:pt idx="3">
                  <c:v>не приняты дальнейшие меры</c:v>
                </c:pt>
                <c:pt idx="4">
                  <c:v>находятся в суде</c:v>
                </c:pt>
                <c:pt idx="5">
                  <c:v>Направлено в организацию или иному лицу, выплачивающему должнику заработную плату, пенсию, стипендию и др.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</c:ser>
        <c:firstSliceAng val="95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0"/>
  <c:chart>
    <c:autoTitleDeleted val="1"/>
    <c:plotArea>
      <c:layout>
        <c:manualLayout>
          <c:layoutTarget val="inner"/>
          <c:xMode val="edge"/>
          <c:yMode val="edge"/>
          <c:x val="0.28561827956989339"/>
          <c:y val="0.12038682063290071"/>
          <c:w val="0.45209400488245438"/>
          <c:h val="0.843060932061748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Общая задолженность на 01.06.2016 - 150.2 млрд. руб.</c:v>
                </c:pt>
              </c:strCache>
            </c:strRef>
          </c:tx>
          <c:dLbls>
            <c:dLbl>
              <c:idx val="0"/>
              <c:layout>
                <c:manualLayout>
                  <c:x val="2.2152271841444984E-3"/>
                  <c:y val="-5.0630592346487896E-2"/>
                </c:manualLayout>
              </c:layout>
              <c:dLblPos val="bestFit"/>
              <c:showVal val="1"/>
            </c:dLbl>
            <c:dLbl>
              <c:idx val="1"/>
              <c:delete val="1"/>
            </c:dLbl>
            <c:dLbl>
              <c:idx val="2"/>
              <c:layout>
                <c:manualLayout>
                  <c:x val="-8.134519184441498E-2"/>
                  <c:y val="0.22113252760308261"/>
                </c:manualLayout>
              </c:layout>
              <c:dLblPos val="inEnd"/>
              <c:showVal val="1"/>
            </c:dLbl>
            <c:dLbl>
              <c:idx val="3"/>
              <c:layout>
                <c:manualLayout>
                  <c:x val="8.134519184441498E-2"/>
                  <c:y val="-0.13139758886559996"/>
                </c:manualLayout>
              </c:layout>
              <c:dLblPos val="inEnd"/>
              <c:showVal val="1"/>
            </c:dLbl>
            <c:txPr>
              <a:bodyPr/>
              <a:lstStyle/>
              <a:p>
                <a:pPr>
                  <a:defRPr b="1" i="0" baseline="0">
                    <a:solidFill>
                      <a:srgbClr val="7030A0"/>
                    </a:solidFill>
                  </a:defRPr>
                </a:pPr>
                <a:endParaRPr lang="ru-RU"/>
              </a:p>
            </c:txPr>
            <c:dLblPos val="inEnd"/>
            <c:showVal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не направлены требования</c:v>
                </c:pt>
                <c:pt idx="2">
                  <c:v>не напралено в суд</c:v>
                </c:pt>
                <c:pt idx="3">
                  <c:v>не направлено в ССП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26.3</c:v>
                </c:pt>
                <c:pt idx="2" formatCode="0.0">
                  <c:v>304.10000000000002</c:v>
                </c:pt>
                <c:pt idx="3">
                  <c:v>43.6</c:v>
                </c:pt>
              </c:numCache>
            </c:numRef>
          </c:val>
        </c:ser>
        <c:firstSliceAng val="95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"/>
  <c:chart>
    <c:autoTitleDeleted val="1"/>
    <c:plotArea>
      <c:layout>
        <c:manualLayout>
          <c:layoutTarget val="inner"/>
          <c:xMode val="edge"/>
          <c:yMode val="edge"/>
          <c:x val="0.28561827956989339"/>
          <c:y val="0.12038682063290071"/>
          <c:w val="0.45209400488245438"/>
          <c:h val="0.8430609320617487"/>
        </c:manualLayout>
      </c:layout>
      <c:pieChart>
        <c:varyColors val="1"/>
        <c:firstSliceAng val="95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0"/>
  <c:chart>
    <c:autoTitleDeleted val="1"/>
    <c:plotArea>
      <c:layout>
        <c:manualLayout>
          <c:layoutTarget val="inner"/>
          <c:xMode val="edge"/>
          <c:yMode val="edge"/>
          <c:x val="1.3763860227678091E-2"/>
          <c:y val="2.9014228486126743E-2"/>
          <c:w val="0.98623613977232105"/>
          <c:h val="0.42485026557831551"/>
        </c:manualLayout>
      </c:layout>
      <c:barChart>
        <c:barDir val="col"/>
        <c:grouping val="clustered"/>
        <c:ser>
          <c:idx val="1"/>
          <c:order val="0"/>
          <c:tx>
            <c:strRef>
              <c:f>Sheet1!$A$2</c:f>
              <c:strCache>
                <c:ptCount val="1"/>
                <c:pt idx="0">
                  <c:v>Взыскано организациями или иными лицами выплачивающими должнику зар. плату, пенсию, стипендию и прочие выплаты</c:v>
                </c:pt>
              </c:strCache>
            </c:strRef>
          </c:tx>
          <c:dLbls>
            <c:dLbl>
              <c:idx val="0"/>
              <c:layout>
                <c:manualLayout>
                  <c:x val="1.4269644865820344E-3"/>
                  <c:y val="4.7556735531903781E-17"/>
                </c:manualLayout>
              </c:layout>
              <c:showVal val="1"/>
            </c:dLbl>
            <c:dLbl>
              <c:idx val="1"/>
              <c:layout>
                <c:manualLayout>
                  <c:x val="1.4371800463717573E-3"/>
                  <c:y val="-3.1128404669260701E-2"/>
                </c:manualLayout>
              </c:layout>
              <c:showVal val="1"/>
            </c:dLbl>
            <c:txPr>
              <a:bodyPr/>
              <a:lstStyle/>
              <a:p>
                <a:pPr>
                  <a:defRPr baseline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Sheet1!$B$1:$C$1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Sheet1!$B$2:$C$2</c:f>
              <c:numCache>
                <c:formatCode>General</c:formatCode>
                <c:ptCount val="2"/>
                <c:pt idx="0" formatCode="0.0">
                  <c:v>2.9</c:v>
                </c:pt>
                <c:pt idx="1">
                  <c:v>1.6</c:v>
                </c:pt>
              </c:numCache>
            </c:numRef>
          </c:val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Взыскано через банк или иную кредитную организацию по судебным приказам и исполнительным документам</c:v>
                </c:pt>
              </c:strCache>
            </c:strRef>
          </c:tx>
          <c:dLbls>
            <c:txPr>
              <a:bodyPr/>
              <a:lstStyle/>
              <a:p>
                <a:pPr>
                  <a:defRPr baseline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Sheet1!$B$1:$C$1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Sheet1!$B$3:$C$3</c:f>
              <c:numCache>
                <c:formatCode>General</c:formatCode>
                <c:ptCount val="2"/>
                <c:pt idx="0">
                  <c:v>4.8</c:v>
                </c:pt>
                <c:pt idx="1">
                  <c:v>12.9</c:v>
                </c:pt>
              </c:numCache>
            </c:numRef>
          </c:val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Поступило со счетов ССП </c:v>
                </c:pt>
              </c:strCache>
            </c:strRef>
          </c:tx>
          <c:dLbls>
            <c:txPr>
              <a:bodyPr/>
              <a:lstStyle/>
              <a:p>
                <a:pPr>
                  <a:defRPr baseline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Sheet1!$B$1:$C$1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Sheet1!$B$4:$C$4</c:f>
              <c:numCache>
                <c:formatCode>General</c:formatCode>
                <c:ptCount val="2"/>
                <c:pt idx="0">
                  <c:v>24</c:v>
                </c:pt>
                <c:pt idx="1">
                  <c:v>34</c:v>
                </c:pt>
              </c:numCache>
            </c:numRef>
          </c:val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Должниками погашено добровольно после возбуждения исполнительного производства</c:v>
                </c:pt>
              </c:strCache>
            </c:strRef>
          </c:tx>
          <c:dLbls>
            <c:txPr>
              <a:bodyPr/>
              <a:lstStyle/>
              <a:p>
                <a:pPr>
                  <a:defRPr baseline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Sheet1!$B$1:$C$1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Sheet1!$B$5:$C$5</c:f>
              <c:numCache>
                <c:formatCode>General</c:formatCode>
                <c:ptCount val="2"/>
                <c:pt idx="0">
                  <c:v>8.5</c:v>
                </c:pt>
                <c:pt idx="1">
                  <c:v>19.8</c:v>
                </c:pt>
              </c:numCache>
            </c:numRef>
          </c:val>
        </c:ser>
        <c:gapWidth val="274"/>
        <c:overlap val="-8"/>
        <c:axId val="67269376"/>
        <c:axId val="67270912"/>
      </c:barChart>
      <c:catAx>
        <c:axId val="67269376"/>
        <c:scaling>
          <c:orientation val="minMax"/>
        </c:scaling>
        <c:axPos val="b"/>
        <c:numFmt formatCode="General" sourceLinked="1"/>
        <c:tickLblPos val="low"/>
        <c:txPr>
          <a:bodyPr rot="0" vert="horz"/>
          <a:lstStyle/>
          <a:p>
            <a:pPr>
              <a:defRPr baseline="0">
                <a:solidFill>
                  <a:schemeClr val="accent6">
                    <a:lumMod val="60000"/>
                    <a:lumOff val="40000"/>
                  </a:schemeClr>
                </a:solidFill>
              </a:defRPr>
            </a:pPr>
            <a:endParaRPr lang="ru-RU"/>
          </a:p>
        </c:txPr>
        <c:crossAx val="67270912"/>
        <c:crosses val="autoZero"/>
        <c:auto val="1"/>
        <c:lblAlgn val="ctr"/>
        <c:lblOffset val="100"/>
      </c:catAx>
      <c:valAx>
        <c:axId val="67270912"/>
        <c:scaling>
          <c:orientation val="minMax"/>
        </c:scaling>
        <c:delete val="1"/>
        <c:axPos val="l"/>
        <c:numFmt formatCode="0.0" sourceLinked="1"/>
        <c:tickLblPos val="nextTo"/>
        <c:crossAx val="67269376"/>
        <c:crosses val="autoZero"/>
        <c:crossBetween val="between"/>
      </c:valAx>
    </c:plotArea>
    <c:legend>
      <c:legendPos val="b"/>
      <c:legendEntry>
        <c:idx val="2"/>
        <c:txPr>
          <a:bodyPr/>
          <a:lstStyle/>
          <a:p>
            <a:pPr>
              <a:defRPr sz="1400" baseline="0">
                <a:solidFill>
                  <a:schemeClr val="accent6">
                    <a:lumMod val="60000"/>
                    <a:lumOff val="40000"/>
                  </a:schemeClr>
                </a:solidFill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400" baseline="0">
                <a:solidFill>
                  <a:schemeClr val="accent6">
                    <a:lumMod val="60000"/>
                    <a:lumOff val="40000"/>
                  </a:schemeClr>
                </a:solidFill>
              </a:defRPr>
            </a:pPr>
            <a:endParaRPr lang="ru-RU"/>
          </a:p>
        </c:txPr>
      </c:legendEntry>
      <c:legendEntry>
        <c:idx val="0"/>
        <c:txPr>
          <a:bodyPr/>
          <a:lstStyle/>
          <a:p>
            <a:pPr>
              <a:defRPr sz="1400" baseline="0">
                <a:solidFill>
                  <a:schemeClr val="accent6">
                    <a:lumMod val="60000"/>
                    <a:lumOff val="40000"/>
                  </a:schemeClr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aseline="0">
                <a:solidFill>
                  <a:schemeClr val="accent6">
                    <a:lumMod val="60000"/>
                    <a:lumOff val="40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2.5535812445289751E-2"/>
          <c:y val="0.58409556267810259"/>
          <c:w val="0.9176314402934852"/>
          <c:h val="0.41590423229752982"/>
        </c:manualLayout>
      </c:layout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0.59655</cdr:x>
      <cdr:y>0.67728</cdr:y>
    </cdr:from>
    <cdr:to>
      <cdr:x>0.90726</cdr:x>
      <cdr:y>0.78495</cdr:y>
    </cdr:to>
    <cdr:sp macro="" textlink="">
      <cdr:nvSpPr>
        <cdr:cNvPr id="2" name="TextBox 20"/>
        <cdr:cNvSpPr txBox="1"/>
      </cdr:nvSpPr>
      <cdr:spPr>
        <a:xfrm xmlns:a="http://schemas.openxmlformats.org/drawingml/2006/main">
          <a:off x="6519190" y="3957512"/>
          <a:ext cx="3395511" cy="6291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>
              <a:solidFill>
                <a:schemeClr val="tx2">
                  <a:lumMod val="50000"/>
                </a:schemeClr>
              </a:solidFill>
              <a:latin typeface="Arial Narrow" panose="020B0606020202030204" pitchFamily="34" charset="0"/>
            </a:rPr>
            <a:t>Направлено в банк или иную кредитную организацию</a:t>
          </a:r>
        </a:p>
      </cdr:txBody>
    </cdr:sp>
  </cdr:relSizeAnchor>
  <cdr:relSizeAnchor xmlns:cdr="http://schemas.openxmlformats.org/drawingml/2006/chartDrawing">
    <cdr:from>
      <cdr:x>0.6182</cdr:x>
      <cdr:y>0.39246</cdr:y>
    </cdr:from>
    <cdr:to>
      <cdr:x>0.98144</cdr:x>
      <cdr:y>0.47162</cdr:y>
    </cdr:to>
    <cdr:sp macro="" textlink="">
      <cdr:nvSpPr>
        <cdr:cNvPr id="4" name="TextBox 20"/>
        <cdr:cNvSpPr txBox="1"/>
      </cdr:nvSpPr>
      <cdr:spPr>
        <a:xfrm xmlns:a="http://schemas.openxmlformats.org/drawingml/2006/main">
          <a:off x="6755821" y="2293245"/>
          <a:ext cx="3969572" cy="4625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>
              <a:solidFill>
                <a:schemeClr val="tx2">
                  <a:lumMod val="50000"/>
                </a:schemeClr>
              </a:solidFill>
              <a:latin typeface="Arial Narrow" panose="020B0606020202030204" pitchFamily="34" charset="0"/>
            </a:rPr>
            <a:t>Находится на рассмотрении в суде</a:t>
          </a:r>
        </a:p>
      </cdr:txBody>
    </cdr:sp>
  </cdr:relSizeAnchor>
  <cdr:relSizeAnchor xmlns:cdr="http://schemas.openxmlformats.org/drawingml/2006/chartDrawing">
    <cdr:from>
      <cdr:x>0.51333</cdr:x>
      <cdr:y>0.83296</cdr:y>
    </cdr:from>
    <cdr:to>
      <cdr:x>0.78456</cdr:x>
      <cdr:y>0.94157</cdr:y>
    </cdr:to>
    <cdr:sp macro="" textlink="">
      <cdr:nvSpPr>
        <cdr:cNvPr id="5" name="TextBox 20"/>
        <cdr:cNvSpPr txBox="1"/>
      </cdr:nvSpPr>
      <cdr:spPr>
        <a:xfrm xmlns:a="http://schemas.openxmlformats.org/drawingml/2006/main">
          <a:off x="5609790" y="4867198"/>
          <a:ext cx="2964055" cy="6346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chemeClr val="tx2">
                  <a:lumMod val="50000"/>
                </a:schemeClr>
              </a:solidFill>
            </a:rPr>
            <a:t>Направлено на исполнение в территориальные органы ФССП России</a:t>
          </a:r>
        </a:p>
        <a:p xmlns:a="http://schemas.openxmlformats.org/drawingml/2006/main">
          <a:endParaRPr lang="ru-RU" sz="1600" b="1" dirty="0">
            <a:solidFill>
              <a:schemeClr val="tx2">
                <a:lumMod val="50000"/>
              </a:schemeClr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0.38293</cdr:x>
      <cdr:y>0.04261</cdr:y>
    </cdr:from>
    <cdr:to>
      <cdr:x>0.62607</cdr:x>
      <cdr:y>0.15028</cdr:y>
    </cdr:to>
    <cdr:sp macro="" textlink="">
      <cdr:nvSpPr>
        <cdr:cNvPr id="6" name="TextBox 20"/>
        <cdr:cNvSpPr txBox="1"/>
      </cdr:nvSpPr>
      <cdr:spPr>
        <a:xfrm xmlns:a="http://schemas.openxmlformats.org/drawingml/2006/main">
          <a:off x="4184778" y="248992"/>
          <a:ext cx="2657090" cy="6291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chemeClr val="tx2">
                  <a:lumMod val="50000"/>
                </a:schemeClr>
              </a:solidFill>
              <a:latin typeface="Arial Narrow" panose="020B0606020202030204" pitchFamily="34" charset="0"/>
            </a:rPr>
            <a:t>Не направлено на взыскание задолженности</a:t>
          </a:r>
          <a:endParaRPr lang="ru-RU" sz="1600" b="1" dirty="0">
            <a:solidFill>
              <a:schemeClr val="tx2">
                <a:lumMod val="50000"/>
              </a:schemeClr>
            </a:solidFill>
            <a:latin typeface="Arial Narrow" panose="020B060602020203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0.4586</cdr:x>
      <cdr:y>0.47698</cdr:y>
    </cdr:from>
    <cdr:to>
      <cdr:x>0.81316</cdr:x>
      <cdr:y>0.67238</cdr:y>
    </cdr:to>
    <cdr:sp macro="" textlink="">
      <cdr:nvSpPr>
        <cdr:cNvPr id="3" name="TextBox 12"/>
        <cdr:cNvSpPr txBox="1"/>
      </cdr:nvSpPr>
      <cdr:spPr>
        <a:xfrm xmlns:a="http://schemas.openxmlformats.org/drawingml/2006/main">
          <a:off x="2496322" y="2452685"/>
          <a:ext cx="1930027" cy="10047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400" b="1" dirty="0" smtClean="0">
              <a:solidFill>
                <a:srgbClr val="FF3300"/>
              </a:solidFill>
              <a:latin typeface="Arial Narrow" panose="020B0606020202030204" pitchFamily="34" charset="0"/>
              <a:ea typeface="+mj-ea"/>
              <a:cs typeface="+mj-cs"/>
            </a:rPr>
            <a:t>Не направлены требования с суммой задолженности менее 500 руб.</a:t>
          </a:r>
        </a:p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400" b="1" i="0" u="none" strike="noStrike" kern="1200" cap="none" spc="0" normalizeH="0" baseline="0" noProof="0" dirty="0" smtClean="0">
            <a:ln>
              <a:noFill/>
            </a:ln>
            <a:solidFill>
              <a:srgbClr val="FF3300"/>
            </a:solidFill>
            <a:effectLst/>
            <a:uLnTx/>
            <a:uFillTx/>
            <a:latin typeface="Arial Narrow" panose="020B0606020202030204" pitchFamily="34" charset="0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0.44516</cdr:x>
      <cdr:y>0.24699</cdr:y>
    </cdr:from>
    <cdr:to>
      <cdr:x>0.80114</cdr:x>
      <cdr:y>0.38642</cdr:y>
    </cdr:to>
    <cdr:sp macro="" textlink="">
      <cdr:nvSpPr>
        <cdr:cNvPr id="4" name="TextBox 12"/>
        <cdr:cNvSpPr txBox="1"/>
      </cdr:nvSpPr>
      <cdr:spPr>
        <a:xfrm xmlns:a="http://schemas.openxmlformats.org/drawingml/2006/main">
          <a:off x="2423180" y="1270081"/>
          <a:ext cx="1937730" cy="7169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lvl="1" algn="ctr" defTabSz="1043056" rtl="0">
            <a:spcBef>
              <a:spcPct val="0"/>
            </a:spcBef>
          </a:pPr>
          <a:r>
            <a:rPr lang="ru-RU" sz="1400" b="1" dirty="0" smtClean="0">
              <a:solidFill>
                <a:srgbClr val="FF3300"/>
              </a:solidFill>
              <a:latin typeface="Arial Narrow" panose="020B0606020202030204" pitchFamily="34" charset="0"/>
              <a:ea typeface="+mj-ea"/>
              <a:cs typeface="+mj-cs"/>
            </a:rPr>
            <a:t>Не направлены исполнительные листы в ССП</a:t>
          </a:r>
          <a:endParaRPr kumimoji="0" lang="ru-RU" sz="1400" b="1" i="0" u="none" strike="noStrike" kern="1200" cap="none" spc="0" normalizeH="0" baseline="0" noProof="0" dirty="0" smtClean="0">
            <a:ln>
              <a:noFill/>
            </a:ln>
            <a:solidFill>
              <a:srgbClr val="FF3300"/>
            </a:solidFill>
            <a:effectLst/>
            <a:uLnTx/>
            <a:uFillTx/>
            <a:latin typeface="Arial Narrow" panose="020B0606020202030204" pitchFamily="34" charset="0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</cdr:x>
      <cdr:y>0.64496</cdr:y>
    </cdr:from>
    <cdr:to>
      <cdr:x>0.44726</cdr:x>
      <cdr:y>0.75898</cdr:y>
    </cdr:to>
    <cdr:sp macro="" textlink="">
      <cdr:nvSpPr>
        <cdr:cNvPr id="5" name="TextBox 12"/>
        <cdr:cNvSpPr txBox="1"/>
      </cdr:nvSpPr>
      <cdr:spPr>
        <a:xfrm xmlns:a="http://schemas.openxmlformats.org/drawingml/2006/main">
          <a:off x="-172121" y="3231183"/>
          <a:ext cx="2280621" cy="5712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400" b="1" dirty="0" smtClean="0">
              <a:solidFill>
                <a:srgbClr val="FF3300"/>
              </a:solidFill>
              <a:latin typeface="Arial Narrow" panose="020B0606020202030204" pitchFamily="34" charset="0"/>
              <a:ea typeface="+mj-ea"/>
              <a:cs typeface="+mj-cs"/>
            </a:rPr>
            <a:t>Направлены требования по задолженности менее 3 тыс. руб., и  по задолженности по сроку уплаты 03.12.2018</a:t>
          </a:r>
        </a:p>
      </cdr:txBody>
    </cdr:sp>
  </cdr:relSizeAnchor>
  <cdr:relSizeAnchor xmlns:cdr="http://schemas.openxmlformats.org/drawingml/2006/chartDrawing">
    <cdr:from>
      <cdr:x>0.51383</cdr:x>
      <cdr:y>0.40586</cdr:y>
    </cdr:from>
    <cdr:to>
      <cdr:x>0.7874</cdr:x>
      <cdr:y>0.43739</cdr:y>
    </cdr:to>
    <cdr:cxnSp macro="">
      <cdr:nvCxnSpPr>
        <cdr:cNvPr id="8" name="Прямая соединительная линия 7"/>
        <cdr:cNvCxnSpPr/>
      </cdr:nvCxnSpPr>
      <cdr:spPr>
        <a:xfrm xmlns:a="http://schemas.openxmlformats.org/drawingml/2006/main">
          <a:off x="2796989" y="2086984"/>
          <a:ext cx="1489099" cy="16216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" y="10"/>
            <a:ext cx="2950474" cy="498773"/>
          </a:xfrm>
          <a:prstGeom prst="rect">
            <a:avLst/>
          </a:prstGeom>
        </p:spPr>
        <p:txBody>
          <a:bodyPr vert="horz" lIns="91315" tIns="45659" rIns="91315" bIns="4565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7" y="10"/>
            <a:ext cx="2950474" cy="498773"/>
          </a:xfrm>
          <a:prstGeom prst="rect">
            <a:avLst/>
          </a:prstGeom>
        </p:spPr>
        <p:txBody>
          <a:bodyPr vert="horz" lIns="91315" tIns="45659" rIns="91315" bIns="45659" rtlCol="0"/>
          <a:lstStyle>
            <a:lvl1pPr algn="r">
              <a:defRPr sz="1200"/>
            </a:lvl1pPr>
          </a:lstStyle>
          <a:p>
            <a:fld id="{F19FD3D5-561A-47D4-A3AC-0ADFCFD74E27}" type="datetimeFigureOut">
              <a:rPr lang="ru-RU" smtClean="0"/>
              <a:pPr/>
              <a:t>05.06.2019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4238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15" tIns="45659" rIns="91315" bIns="4565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84072"/>
            <a:ext cx="5447030" cy="3914240"/>
          </a:xfrm>
          <a:prstGeom prst="rect">
            <a:avLst/>
          </a:prstGeom>
        </p:spPr>
        <p:txBody>
          <a:bodyPr vert="horz" lIns="91315" tIns="45659" rIns="91315" bIns="4565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" y="9442156"/>
            <a:ext cx="2950474" cy="498771"/>
          </a:xfrm>
          <a:prstGeom prst="rect">
            <a:avLst/>
          </a:prstGeom>
        </p:spPr>
        <p:txBody>
          <a:bodyPr vert="horz" lIns="91315" tIns="45659" rIns="91315" bIns="4565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7" y="9442156"/>
            <a:ext cx="2950474" cy="498771"/>
          </a:xfrm>
          <a:prstGeom prst="rect">
            <a:avLst/>
          </a:prstGeom>
        </p:spPr>
        <p:txBody>
          <a:bodyPr vert="horz" lIns="91315" tIns="45659" rIns="91315" bIns="45659" rtlCol="0" anchor="b"/>
          <a:lstStyle>
            <a:lvl1pPr algn="r">
              <a:defRPr sz="1200"/>
            </a:lvl1pPr>
          </a:lstStyle>
          <a:p>
            <a:fld id="{8F433AAE-37BB-4CEB-927E-0B30FBA762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63736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56199" y="9441974"/>
            <a:ext cx="2951006" cy="497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344" tIns="46172" rIns="92344" bIns="46172" anchor="b"/>
          <a:lstStyle>
            <a:lvl1pPr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3E7625A-64A2-441D-9F7A-DCDC498B630F}" type="slidenum">
              <a:rPr lang="ru-RU" altLang="ru-RU" sz="1200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3</a:t>
            </a:fld>
            <a:endParaRPr lang="ru-RU" altLang="ru-RU" sz="1200">
              <a:latin typeface="Arial" pitchFamily="34" charset="0"/>
            </a:endParaRPr>
          </a:p>
        </p:txBody>
      </p:sp>
      <p:sp>
        <p:nvSpPr>
          <p:cNvPr id="22531" name="Rectangle 7"/>
          <p:cNvSpPr txBox="1">
            <a:spLocks noGrp="1" noChangeArrowheads="1"/>
          </p:cNvSpPr>
          <p:nvPr/>
        </p:nvSpPr>
        <p:spPr bwMode="auto">
          <a:xfrm>
            <a:off x="3854603" y="9441974"/>
            <a:ext cx="2952596" cy="497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633" tIns="45818" rIns="91633" bIns="45818" anchor="b"/>
          <a:lstStyle>
            <a:lvl1pPr defTabSz="908050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08050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08050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08050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08050" eaLnBrk="0" hangingPunct="0">
              <a:spcBef>
                <a:spcPct val="30000"/>
              </a:spcBef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79FD221-B0C7-4430-AE53-EB47B195287A}" type="slidenum">
              <a:rPr lang="ru-RU" altLang="ru-RU" sz="1200">
                <a:latin typeface="Arial" pitchFamily="34" charset="0"/>
              </a:rPr>
              <a:pPr algn="r" eaLnBrk="1" hangingPunct="1">
                <a:spcBef>
                  <a:spcPct val="0"/>
                </a:spcBef>
              </a:pPr>
              <a:t>3</a:t>
            </a:fld>
            <a:endParaRPr lang="ru-RU" altLang="ru-RU" sz="1200">
              <a:latin typeface="Arial" pitchFamily="34" charset="0"/>
            </a:endParaRPr>
          </a:p>
        </p:txBody>
      </p:sp>
      <p:sp>
        <p:nvSpPr>
          <p:cNvPr id="225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422275" y="1243013"/>
            <a:ext cx="5964238" cy="33559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0879" y="4720988"/>
            <a:ext cx="5447030" cy="4474689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11412192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4238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3AAE-37BB-4CEB-927E-0B30FBA762D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5779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4238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3AAE-37BB-4CEB-927E-0B30FBA762D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4638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10511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62708" y="1371600"/>
            <a:ext cx="109728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828800" y="3331698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pic>
        <p:nvPicPr>
          <p:cNvPr id="7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4" y="1428"/>
            <a:ext cx="12190188" cy="685561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743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2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3" y="1914"/>
            <a:ext cx="12190190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4" y="1606876"/>
            <a:ext cx="9760919" cy="4829253"/>
          </a:xfrm>
        </p:spPr>
        <p:txBody>
          <a:bodyPr/>
          <a:lstStyle>
            <a:lvl1pPr marL="329613" indent="0">
              <a:buFontTx/>
              <a:buNone/>
              <a:defRPr b="1">
                <a:latin typeface="+mj-lt"/>
              </a:defRPr>
            </a:lvl1pPr>
            <a:lvl2pPr marL="326733" indent="2880">
              <a:defRPr>
                <a:latin typeface="+mj-lt"/>
              </a:defRPr>
            </a:lvl2pPr>
            <a:lvl3pPr marL="569984" indent="-236054">
              <a:tabLst/>
              <a:defRPr>
                <a:latin typeface="+mj-lt"/>
              </a:defRPr>
            </a:lvl3pPr>
            <a:lvl4pPr marL="0" indent="326733">
              <a:lnSpc>
                <a:spcPts val="1633"/>
              </a:lnSpc>
              <a:spcBef>
                <a:spcPts val="363"/>
              </a:spcBef>
              <a:defRPr>
                <a:latin typeface="+mj-lt"/>
              </a:defRPr>
            </a:lvl4pPr>
            <a:lvl5pPr>
              <a:lnSpc>
                <a:spcPts val="1633"/>
              </a:lnSpc>
              <a:spcBef>
                <a:spcPts val="36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902186" y="5127081"/>
            <a:ext cx="1231492" cy="376853"/>
          </a:xfrm>
          <a:prstGeom prst="rect">
            <a:avLst/>
          </a:prstGeom>
          <a:noFill/>
        </p:spPr>
        <p:txBody>
          <a:bodyPr wrap="square" lIns="82906" tIns="41453" rIns="82906" bIns="41453" rtlCol="0">
            <a:noAutofit/>
          </a:bodyPr>
          <a:lstStyle/>
          <a:p>
            <a:pPr defTabSz="945718"/>
            <a:endParaRPr lang="ru-RU" sz="1905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1096846" y="501073"/>
            <a:ext cx="9782923" cy="1105803"/>
          </a:xfrm>
        </p:spPr>
        <p:txBody>
          <a:bodyPr/>
          <a:lstStyle>
            <a:lvl1pPr marL="0" marR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98"/>
            </a:lvl1pPr>
          </a:lstStyle>
          <a:p>
            <a:pPr marL="0" marR="0" lvl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354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4930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4" y="472"/>
            <a:ext cx="12190190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4" y="1606876"/>
            <a:ext cx="9760919" cy="4829253"/>
          </a:xfrm>
        </p:spPr>
        <p:txBody>
          <a:bodyPr/>
          <a:lstStyle>
            <a:lvl1pPr marL="329613" indent="0">
              <a:buFontTx/>
              <a:buNone/>
              <a:defRPr b="1">
                <a:latin typeface="+mj-lt"/>
              </a:defRPr>
            </a:lvl1pPr>
            <a:lvl2pPr marL="329613" indent="0">
              <a:defRPr>
                <a:latin typeface="+mj-lt"/>
              </a:defRPr>
            </a:lvl2pPr>
            <a:lvl3pPr marL="569984" indent="-236054">
              <a:defRPr>
                <a:latin typeface="+mj-lt"/>
              </a:defRPr>
            </a:lvl3pPr>
            <a:lvl4pPr marL="0" indent="326733">
              <a:defRPr>
                <a:latin typeface="+mj-lt"/>
              </a:defRPr>
            </a:lvl4pPr>
            <a:lvl5pPr marL="130117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1095902" y="501073"/>
            <a:ext cx="9783868" cy="1105803"/>
          </a:xfrm>
        </p:spPr>
        <p:txBody>
          <a:bodyPr/>
          <a:lstStyle>
            <a:lvl1pPr marL="0" marR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98"/>
            </a:lvl1pPr>
          </a:lstStyle>
          <a:p>
            <a:pPr marL="0" marR="0" lvl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354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4091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3" y="1914"/>
            <a:ext cx="12190190" cy="685561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 userDrawn="1"/>
        </p:nvSpPr>
        <p:spPr>
          <a:xfrm>
            <a:off x="7902186" y="5127081"/>
            <a:ext cx="1231492" cy="376853"/>
          </a:xfrm>
          <a:prstGeom prst="rect">
            <a:avLst/>
          </a:prstGeom>
          <a:noFill/>
        </p:spPr>
        <p:txBody>
          <a:bodyPr wrap="square" lIns="82906" tIns="41453" rIns="82906" bIns="41453" rtlCol="0">
            <a:noAutofit/>
          </a:bodyPr>
          <a:lstStyle/>
          <a:p>
            <a:pPr defTabSz="945718"/>
            <a:endParaRPr lang="ru-RU" sz="1905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609600"/>
            <a:ext cx="94488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33600" y="2507786"/>
            <a:ext cx="94488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566400" y="6416679"/>
            <a:ext cx="1016000" cy="365125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4" y="2"/>
            <a:ext cx="12190190" cy="6855616"/>
          </a:xfrm>
          <a:prstGeom prst="rect">
            <a:avLst/>
          </a:prstGeom>
          <a:noFill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3" y="1914"/>
            <a:ext cx="12190190" cy="685561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5" y="1535115"/>
            <a:ext cx="5386917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73" y="1535115"/>
            <a:ext cx="5389033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5" y="2362201"/>
            <a:ext cx="5386917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3" y="2362201"/>
            <a:ext cx="5389033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3" y="1914"/>
            <a:ext cx="12190190" cy="685561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1" y="1524004"/>
            <a:ext cx="4011084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273054"/>
            <a:ext cx="6815668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609600"/>
            <a:ext cx="73152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8400" y="1831975"/>
            <a:ext cx="73152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8400" y="1166787"/>
            <a:ext cx="73152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" y="6416679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defTabSz="945718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165600" y="6416679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defTabSz="945718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566400" y="6416679"/>
            <a:ext cx="1016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defTabSz="945718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945718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62" r:id="rId12"/>
    <p:sldLayoutId id="2147483663" r:id="rId13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lk2.service.nalog.ru/lk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4100" y="2842994"/>
            <a:ext cx="10643616" cy="1470025"/>
          </a:xfrm>
        </p:spPr>
        <p:txBody>
          <a:bodyPr>
            <a:noAutofit/>
          </a:bodyPr>
          <a:lstStyle/>
          <a:p>
            <a:pPr algn="ctr"/>
            <a:r>
              <a:rPr lang="ru-RU" sz="3600" dirty="0"/>
              <a:t>Урегулирование задолженности и </a:t>
            </a:r>
            <a:r>
              <a:rPr lang="ru-RU" sz="3600" dirty="0" smtClean="0"/>
              <a:t>взыскание обязательных </a:t>
            </a:r>
            <a:r>
              <a:rPr lang="ru-RU" sz="3600" dirty="0"/>
              <a:t>платежей с физических лиц</a:t>
            </a:r>
            <a:endParaRPr lang="ru-RU" sz="36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2274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3092876456"/>
              </p:ext>
            </p:extLst>
          </p:nvPr>
        </p:nvGraphicFramePr>
        <p:xfrm>
          <a:off x="1485392" y="1305752"/>
          <a:ext cx="9070848" cy="4864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805158" y="2254683"/>
            <a:ext cx="2822028" cy="115350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>
            <a:defPPr>
              <a:defRPr lang="ru-RU"/>
            </a:defPPr>
            <a:lvl1pPr marR="0" indent="0" algn="ctr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транспортный налог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73858" y="4938723"/>
            <a:ext cx="2887476" cy="97536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>
            <a:defPPr>
              <a:defRPr lang="ru-RU"/>
            </a:defPPr>
            <a:lvl1pPr marR="0" indent="0" algn="ctr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налог на имущество</a:t>
            </a:r>
            <a:b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</a:br>
            <a:endParaRPr lang="ru-RU" sz="24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56624" y="5596486"/>
            <a:ext cx="2811659" cy="114707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</a:rPr>
              <a:t>земельный налог</a:t>
            </a:r>
            <a:br>
              <a:rPr lang="ru-RU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 panose="020B0606020202030204" pitchFamily="34" charset="0"/>
              </a:rPr>
            </a:br>
            <a:endParaRPr lang="ru-RU" sz="2400" b="1" dirty="0">
              <a:solidFill>
                <a:prstClr val="black">
                  <a:lumMod val="75000"/>
                  <a:lumOff val="25000"/>
                </a:prstClr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764981" y="545993"/>
            <a:ext cx="10627001" cy="1157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605" tIns="47302" rIns="94605" bIns="47302" anchor="ctr"/>
          <a:lstStyle>
            <a:lvl1pPr eaLnBrk="0" hangingPunct="0">
              <a:spcBef>
                <a:spcPct val="20000"/>
              </a:spcBef>
              <a:buFont typeface="+mj-lt"/>
              <a:defRPr sz="3600">
                <a:solidFill>
                  <a:srgbClr val="005AA9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2pPr>
            <a:lvl3pPr marL="712788" indent="-26035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3pPr>
            <a:lvl4pPr marL="1600200" indent="-228600" algn="just" eaLnBrk="0" hangingPunct="0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defRPr sz="1600">
                <a:solidFill>
                  <a:srgbClr val="504F53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5pPr>
            <a:lvl6pPr marL="25146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6pPr>
            <a:lvl7pPr marL="29718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7pPr>
            <a:lvl8pPr marL="34290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8pPr>
            <a:lvl9pPr marL="3886200" indent="-228600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9pPr>
          </a:lstStyle>
          <a:p>
            <a:pPr algn="ctr" defTabSz="945718">
              <a:spcBef>
                <a:spcPct val="0"/>
              </a:spcBef>
            </a:pPr>
            <a:r>
              <a:rPr lang="ru-RU" altLang="ru-RU" sz="2800" b="1" dirty="0">
                <a:solidFill>
                  <a:srgbClr val="0070C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СТРУКТУРА ЗАДОЛЖЕННОСТИ</a:t>
            </a:r>
          </a:p>
          <a:p>
            <a:pPr algn="ctr" defTabSz="945718">
              <a:spcBef>
                <a:spcPct val="0"/>
              </a:spcBef>
            </a:pPr>
            <a:r>
              <a:rPr lang="ru-RU" altLang="ru-RU" sz="2800" b="1" dirty="0">
                <a:solidFill>
                  <a:srgbClr val="0070C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имущественных налогов физических лиц</a:t>
            </a:r>
          </a:p>
          <a:p>
            <a:pPr algn="ctr" defTabSz="945718">
              <a:spcBef>
                <a:spcPct val="0"/>
              </a:spcBef>
            </a:pPr>
            <a:r>
              <a:rPr lang="ru-RU" altLang="ru-RU" sz="2800" b="1" dirty="0">
                <a:solidFill>
                  <a:srgbClr val="0070C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 01.01.2019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947666" y="3408190"/>
            <a:ext cx="2146300" cy="659394"/>
          </a:xfrm>
          <a:prstGeom prst="rect">
            <a:avLst/>
          </a:prstGeom>
          <a:noFill/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3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 Narrow" panose="020B0606020202030204" pitchFamily="34" charset="0"/>
              </a:rPr>
              <a:t>615,5 </a:t>
            </a:r>
            <a:r>
              <a:rPr lang="ru-RU" sz="36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 Narrow" panose="020B0606020202030204" pitchFamily="34" charset="0"/>
              </a:rPr>
              <a:t/>
            </a:r>
            <a:br>
              <a:rPr lang="ru-RU" sz="36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 Narrow" panose="020B0606020202030204" pitchFamily="34" charset="0"/>
              </a:rPr>
            </a:br>
            <a:r>
              <a:rPr lang="ru-RU" sz="28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 Narrow" panose="020B0606020202030204" pitchFamily="34" charset="0"/>
              </a:rPr>
              <a:t>млн. </a:t>
            </a:r>
            <a:r>
              <a:rPr lang="ru-RU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 Narrow" panose="020B0606020202030204" pitchFamily="34" charset="0"/>
              </a:rPr>
              <a:t>руб.</a:t>
            </a:r>
          </a:p>
        </p:txBody>
      </p:sp>
    </p:spTree>
    <p:extLst>
      <p:ext uri="{BB962C8B-B14F-4D97-AF65-F5344CB8AC3E}">
        <p14:creationId xmlns:p14="http://schemas.microsoft.com/office/powerpoint/2010/main" xmlns="" val="1858936029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75070" y="103417"/>
            <a:ext cx="12007381" cy="704086"/>
          </a:xfrm>
        </p:spPr>
        <p:txBody>
          <a:bodyPr vert="horz" wrap="square" lIns="104190" tIns="52092" rIns="104190" bIns="52092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cs typeface="Arial" pitchFamily="34" charset="0"/>
              </a:rPr>
              <a:t>ДИНАМИКА ЗАДОЛЖЕННОСТИ ПО ИМУЩЕСТВЕННЫМ НАЛОГАМ</a:t>
            </a:r>
            <a:endParaRPr lang="ru-RU" altLang="ru-RU" sz="24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cs typeface="Arial" pitchFamily="34" charset="0"/>
            </a:endParaRPr>
          </a:p>
        </p:txBody>
      </p:sp>
      <p:sp>
        <p:nvSpPr>
          <p:cNvPr id="16390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7A7A839-9496-471A-A225-392A83E9FF78}" type="slidenum">
              <a:rPr lang="ru-RU" altLang="ru-RU" smtClean="0"/>
              <a:pPr/>
              <a:t>3</a:t>
            </a:fld>
            <a:endParaRPr lang="ru-RU" altLang="ru-RU" smtClean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1480490"/>
            <a:ext cx="265482" cy="409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31425" tIns="65712" rIns="131425" bIns="65712" anchor="ctr">
            <a:spAutoFit/>
          </a:bodyPr>
          <a:lstStyle/>
          <a:p>
            <a:endParaRPr lang="ru-RU" altLang="ru-RU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1480490"/>
            <a:ext cx="265482" cy="409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31425" tIns="65712" rIns="131425" bIns="65712" anchor="ctr">
            <a:spAutoFit/>
          </a:bodyPr>
          <a:lstStyle/>
          <a:p>
            <a:endParaRPr lang="ru-RU" altLang="ru-RU"/>
          </a:p>
        </p:txBody>
      </p:sp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565546517"/>
              </p:ext>
            </p:extLst>
          </p:nvPr>
        </p:nvGraphicFramePr>
        <p:xfrm>
          <a:off x="403972" y="966148"/>
          <a:ext cx="10859287" cy="5639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 flipV="1">
            <a:off x="1097284" y="1936376"/>
            <a:ext cx="2915323" cy="699248"/>
          </a:xfrm>
          <a:prstGeom prst="straightConnector1">
            <a:avLst/>
          </a:prstGeom>
          <a:ln w="349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4335336" y="1602889"/>
            <a:ext cx="2915323" cy="311972"/>
          </a:xfrm>
          <a:prstGeom prst="straightConnector1">
            <a:avLst/>
          </a:prstGeom>
          <a:ln w="349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539820" y="1726967"/>
            <a:ext cx="1066089" cy="31532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lIns="91424" tIns="45712" rIns="91424" bIns="45712" anchor="ctr">
            <a:noAutofit/>
          </a:bodyPr>
          <a:lstStyle/>
          <a:p>
            <a:pPr algn="ctr" defTabSz="914239">
              <a:defRPr/>
            </a:pPr>
            <a:r>
              <a:rPr lang="ru-RU" sz="16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+29,3%</a:t>
            </a:r>
            <a:endParaRPr lang="ru-RU" sz="1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7148" y="1231060"/>
            <a:ext cx="1066089" cy="31532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lIns="91424" tIns="45712" rIns="91424" bIns="45712" anchor="ctr">
            <a:noAutofit/>
          </a:bodyPr>
          <a:lstStyle/>
          <a:p>
            <a:pPr algn="ctr" defTabSz="914239">
              <a:defRPr/>
            </a:pPr>
            <a:r>
              <a:rPr lang="ru-RU" sz="16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+10,0%</a:t>
            </a:r>
            <a:endParaRPr lang="ru-RU" sz="1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55454" y="1478573"/>
            <a:ext cx="1227452" cy="293116"/>
          </a:xfrm>
          <a:prstGeom prst="rect">
            <a:avLst/>
          </a:prstGeom>
          <a:solidFill>
            <a:srgbClr val="A8F39B"/>
          </a:solidFill>
        </p:spPr>
        <p:txBody>
          <a:bodyPr wrap="none" lIns="91424" tIns="45712" rIns="91424" bIns="45712" anchor="ctr">
            <a:normAutofit fontScale="92500" lnSpcReduction="20000"/>
          </a:bodyPr>
          <a:lstStyle/>
          <a:p>
            <a:pPr algn="ctr" defTabSz="914239">
              <a:defRPr/>
            </a:pPr>
            <a:r>
              <a:rPr lang="ru-RU" sz="16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-13,2 %</a:t>
            </a:r>
            <a:endParaRPr lang="ru-RU" sz="1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7584142" y="1592132"/>
            <a:ext cx="2947595" cy="473336"/>
          </a:xfrm>
          <a:prstGeom prst="straightConnector1">
            <a:avLst/>
          </a:prstGeom>
          <a:ln w="34925" cmpd="sng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1558832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114686" y="6001520"/>
            <a:ext cx="826283" cy="631834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1915937755"/>
              </p:ext>
            </p:extLst>
          </p:nvPr>
        </p:nvGraphicFramePr>
        <p:xfrm>
          <a:off x="2054709" y="848015"/>
          <a:ext cx="10928235" cy="5843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70914" y="-307478"/>
            <a:ext cx="10627001" cy="836553"/>
          </a:xfrm>
          <a:prstGeom prst="rect">
            <a:avLst/>
          </a:prstGeom>
          <a:extLst/>
        </p:spPr>
        <p:txBody>
          <a:bodyPr vert="horz" wrap="square" lIns="104190" tIns="52092" rIns="104190" bIns="52092" numCol="1" rtlCol="0" anchor="ctr" anchorCtr="0" compatLnSpc="1">
            <a:prstTxWarp prst="textNoShape">
              <a:avLst/>
            </a:prstTxWarp>
            <a:normAutofit/>
          </a:bodyPr>
          <a:lstStyle>
            <a:lvl1pPr defTabSz="945718">
              <a:lnSpc>
                <a:spcPts val="4715"/>
              </a:lnSpc>
              <a:spcBef>
                <a:spcPct val="0"/>
              </a:spcBef>
              <a:buNone/>
              <a:defRPr sz="2200" b="1" i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alt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ОРГАНИЗАЦИОННАЯ РАБОТА ПО МЕРАМ ВЗЫСКАНИЯ, млн. руб.</a:t>
            </a:r>
            <a:endParaRPr lang="ru-RU" altLang="ru-RU" sz="24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3657" y="5937581"/>
            <a:ext cx="3033657" cy="4876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>
            <a:defPPr>
              <a:defRPr lang="ru-RU"/>
            </a:defPPr>
            <a:lvl1pPr marR="0" indent="0" algn="ctr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Окончено ФССП России ИП актом о невозможности взыскания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35501" y="1401315"/>
            <a:ext cx="4636546" cy="95461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>
            <a:defPPr>
              <a:defRPr lang="ru-RU"/>
            </a:defPPr>
            <a:lvl1pPr marR="0" indent="0" algn="ctr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endParaRPr lang="ru-RU" sz="18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595361" y="3668358"/>
            <a:ext cx="3377900" cy="95742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>
            <a:defPPr>
              <a:defRPr lang="ru-RU"/>
            </a:defPPr>
            <a:lvl1pPr marR="0" indent="0" algn="ctr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Направлено в организацию или иному лицу, выплачивающему должнику заработную плату, пенсию, стипендию и др.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505890" y="346196"/>
            <a:ext cx="3239925" cy="659394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Общая задолженность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615,5  млрд. руб.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1362" y="858775"/>
            <a:ext cx="3555035" cy="99956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>
            <a:defPPr>
              <a:defRPr lang="ru-RU"/>
            </a:defPPr>
            <a:lvl1pPr marR="0" indent="0" algn="ctr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endParaRPr lang="ru-RU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="" xmlns:p14="http://schemas.microsoft.com/office/powerpoint/2010/main" val="637485835"/>
              </p:ext>
            </p:extLst>
          </p:nvPr>
        </p:nvGraphicFramePr>
        <p:xfrm>
          <a:off x="-365756" y="297249"/>
          <a:ext cx="4215369" cy="3962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="" xmlns:p14="http://schemas.microsoft.com/office/powerpoint/2010/main" val="631511579"/>
              </p:ext>
            </p:extLst>
          </p:nvPr>
        </p:nvGraphicFramePr>
        <p:xfrm>
          <a:off x="4" y="301211"/>
          <a:ext cx="5443369" cy="5142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51791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122249" y="132768"/>
            <a:ext cx="10485554" cy="1105804"/>
          </a:xfrm>
        </p:spPr>
        <p:txBody>
          <a:bodyPr vert="horz" wrap="square" lIns="104190" tIns="52092" rIns="104190" bIns="52092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Динамика поступлений денежных средств в результате направления требования должнику и применения мер принудительного взыскания задолженности</a:t>
            </a:r>
            <a:endParaRPr lang="ru-RU" sz="2400" dirty="0">
              <a:solidFill>
                <a:schemeClr val="accent6">
                  <a:lumMod val="60000"/>
                  <a:lumOff val="40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18979439"/>
              </p:ext>
            </p:extLst>
          </p:nvPr>
        </p:nvGraphicFramePr>
        <p:xfrm>
          <a:off x="1193805" y="1325212"/>
          <a:ext cx="10083799" cy="4877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1"/>
          <p:cNvSpPr txBox="1"/>
          <p:nvPr/>
        </p:nvSpPr>
        <p:spPr>
          <a:xfrm>
            <a:off x="9687525" y="950362"/>
            <a:ext cx="2164153" cy="69007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млн. руб.</a:t>
            </a:r>
          </a:p>
        </p:txBody>
      </p:sp>
    </p:spTree>
    <p:extLst>
      <p:ext uri="{BB962C8B-B14F-4D97-AF65-F5344CB8AC3E}">
        <p14:creationId xmlns="" xmlns:p14="http://schemas.microsoft.com/office/powerpoint/2010/main" val="370736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297" y="193639"/>
            <a:ext cx="10972800" cy="137460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915" y="144463"/>
            <a:ext cx="10402645" cy="1770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6284" y="1930234"/>
            <a:ext cx="662361" cy="742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011" y="2629479"/>
            <a:ext cx="759180" cy="681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0155" y="3241377"/>
            <a:ext cx="776624" cy="768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008" y="3883512"/>
            <a:ext cx="819792" cy="7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9579" y="4582758"/>
            <a:ext cx="805885" cy="685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4012" y="5308133"/>
            <a:ext cx="780694" cy="753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57596" y="5798372"/>
            <a:ext cx="2836353" cy="843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1549101" y="2054711"/>
            <a:ext cx="974642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 smtClean="0">
                <a:solidFill>
                  <a:schemeClr val="accent2"/>
                </a:solidFill>
              </a:rPr>
              <a:t>ПЕНИ </a:t>
            </a:r>
            <a:r>
              <a:rPr lang="ru-RU" sz="1500" dirty="0" smtClean="0">
                <a:solidFill>
                  <a:schemeClr val="accent5">
                    <a:lumMod val="75000"/>
                  </a:schemeClr>
                </a:solidFill>
              </a:rPr>
              <a:t>за каждый календарный день просрочки – проценты от неуплаченной суммы (1/300 действующей ставки рефинансирования ЦБ России)</a:t>
            </a:r>
          </a:p>
          <a:p>
            <a:endParaRPr lang="ru-RU" sz="10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1500" b="1" dirty="0" smtClean="0">
                <a:solidFill>
                  <a:schemeClr val="accent2"/>
                </a:solidFill>
              </a:rPr>
              <a:t>ТРЕБОВАНИЕ</a:t>
            </a:r>
            <a:r>
              <a:rPr lang="ru-RU" sz="1500" dirty="0" smtClean="0">
                <a:solidFill>
                  <a:schemeClr val="accent5">
                    <a:lumMod val="75000"/>
                  </a:schemeClr>
                </a:solidFill>
              </a:rPr>
              <a:t> из налоговой инспекции. Со срока, установленного в требовании начинаются меры, которые будут увеличивать сумму долга.</a:t>
            </a:r>
          </a:p>
          <a:p>
            <a:endParaRPr lang="ru-RU" sz="10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1500" b="1" dirty="0" smtClean="0">
                <a:solidFill>
                  <a:schemeClr val="accent2"/>
                </a:solidFill>
              </a:rPr>
              <a:t>СУД. </a:t>
            </a:r>
            <a:r>
              <a:rPr lang="ru-RU" sz="1500" dirty="0" smtClean="0">
                <a:solidFill>
                  <a:schemeClr val="accent5">
                    <a:lumMod val="75000"/>
                  </a:schemeClr>
                </a:solidFill>
              </a:rPr>
              <a:t>Мировой судья рассмотрит дело о принудительном взыскании долга. После получения повестки у должника еще есть возможность оплатить долг и явится в суд с оплаченной квитанцией.</a:t>
            </a:r>
          </a:p>
          <a:p>
            <a:endParaRPr lang="ru-RU" sz="10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1500" b="1" dirty="0" smtClean="0">
                <a:solidFill>
                  <a:schemeClr val="accent2"/>
                </a:solidFill>
              </a:rPr>
              <a:t>ИСПОЛНИТЕЛЬНОЕ ПРОИЗВОДСТВО. </a:t>
            </a:r>
            <a:r>
              <a:rPr lang="ru-RU" sz="1500" dirty="0" smtClean="0">
                <a:solidFill>
                  <a:schemeClr val="accent5">
                    <a:lumMod val="75000"/>
                  </a:schemeClr>
                </a:solidFill>
              </a:rPr>
              <a:t>Должнику направляется судебный приказ, который увеличит сумму долга на размер госпошлины. Судебные приставы установят срок на добровольную уплату. Нарушение срока = увеличению суммы долга на исполнительский сбор.</a:t>
            </a:r>
          </a:p>
          <a:p>
            <a:endParaRPr lang="ru-RU" sz="10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1500" b="1" dirty="0" smtClean="0">
                <a:solidFill>
                  <a:schemeClr val="accent2"/>
                </a:solidFill>
              </a:rPr>
              <a:t>АРЕСТ ИМУЩЕСТВА</a:t>
            </a:r>
            <a:r>
              <a:rPr lang="ru-RU" sz="1500" dirty="0" smtClean="0">
                <a:solidFill>
                  <a:schemeClr val="accent5">
                    <a:lumMod val="75000"/>
                  </a:schemeClr>
                </a:solidFill>
              </a:rPr>
              <a:t> – заключительный этап процедуры взыскания. Средства от реализации имущества пойдут на погашение значительно возросшего долга.</a:t>
            </a:r>
          </a:p>
          <a:p>
            <a:endParaRPr lang="ru-RU" sz="10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1500" dirty="0" smtClean="0">
                <a:solidFill>
                  <a:schemeClr val="accent5">
                    <a:lumMod val="75000"/>
                  </a:schemeClr>
                </a:solidFill>
              </a:rPr>
              <a:t>К должникам применяется </a:t>
            </a:r>
            <a:r>
              <a:rPr lang="ru-RU" sz="1500" b="1" dirty="0" smtClean="0">
                <a:solidFill>
                  <a:schemeClr val="accent2"/>
                </a:solidFill>
              </a:rPr>
              <a:t>ОГРАНИЧЕНИЕ ВЫЕЗДА ЗА ПРЕДЕЛЫ РОССИИ </a:t>
            </a:r>
            <a:r>
              <a:rPr lang="ru-RU" sz="1500" dirty="0" smtClean="0">
                <a:solidFill>
                  <a:schemeClr val="accent5">
                    <a:lumMod val="75000"/>
                  </a:schemeClr>
                </a:solidFill>
              </a:rPr>
              <a:t>и предусмотренные законодательством меры.</a:t>
            </a:r>
            <a:endParaRPr lang="ru-RU" sz="15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1"/>
          <p:cNvSpPr>
            <a:spLocks noGrp="1"/>
          </p:cNvSpPr>
          <p:nvPr>
            <p:ph idx="1"/>
          </p:nvPr>
        </p:nvSpPr>
        <p:spPr>
          <a:xfrm>
            <a:off x="305975" y="2417168"/>
            <a:ext cx="10898766" cy="3820670"/>
          </a:xfrm>
        </p:spPr>
        <p:txBody>
          <a:bodyPr>
            <a:normAutofit fontScale="25000" lnSpcReduction="20000"/>
          </a:bodyPr>
          <a:lstStyle/>
          <a:p>
            <a:pPr algn="just"/>
            <a:endParaRPr lang="ru-RU" sz="7200" dirty="0" smtClean="0"/>
          </a:p>
          <a:p>
            <a:pPr algn="just"/>
            <a:r>
              <a:rPr lang="ru-RU" sz="7200" dirty="0" smtClean="0"/>
              <a:t>	</a:t>
            </a:r>
            <a:r>
              <a:rPr lang="ru-RU" sz="7200" b="1" dirty="0" smtClean="0">
                <a:solidFill>
                  <a:schemeClr val="accent5">
                    <a:lumMod val="75000"/>
                  </a:schemeClr>
                </a:solidFill>
              </a:rPr>
              <a:t>Наступает </a:t>
            </a:r>
            <a:r>
              <a:rPr lang="ru-RU" sz="7200" b="1" dirty="0">
                <a:solidFill>
                  <a:schemeClr val="accent5">
                    <a:lumMod val="75000"/>
                  </a:schemeClr>
                </a:solidFill>
              </a:rPr>
              <a:t>пора долгожданного отдыха. Только от вас зависит, как вы будете созерцать красоты мира: как </a:t>
            </a:r>
            <a:r>
              <a:rPr lang="ru-RU" sz="7200" b="1" dirty="0" smtClean="0">
                <a:solidFill>
                  <a:schemeClr val="accent5">
                    <a:lumMod val="75000"/>
                  </a:schemeClr>
                </a:solidFill>
              </a:rPr>
              <a:t>ответственный </a:t>
            </a:r>
            <a:r>
              <a:rPr lang="ru-RU" sz="7200" b="1" dirty="0">
                <a:solidFill>
                  <a:schemeClr val="accent5">
                    <a:lumMod val="75000"/>
                  </a:schemeClr>
                </a:solidFill>
              </a:rPr>
              <a:t>налогоплательщик -   в  выбранной вами для отдыха  стране, или сэкономив на налогах -  по телевизору, либо Интернету.</a:t>
            </a:r>
          </a:p>
          <a:p>
            <a:pPr algn="just"/>
            <a:r>
              <a:rPr lang="ru-RU" sz="7200" b="1" dirty="0" smtClean="0">
                <a:solidFill>
                  <a:schemeClr val="accent5">
                    <a:lumMod val="75000"/>
                  </a:schemeClr>
                </a:solidFill>
              </a:rPr>
              <a:t>	Управление </a:t>
            </a:r>
            <a:r>
              <a:rPr lang="ru-RU" sz="7200" b="1" dirty="0">
                <a:solidFill>
                  <a:schemeClr val="accent5">
                    <a:lumMod val="75000"/>
                  </a:schemeClr>
                </a:solidFill>
              </a:rPr>
              <a:t>Федеральной налоговой службы по </a:t>
            </a:r>
            <a:r>
              <a:rPr lang="ru-RU" sz="7200" b="1" dirty="0" smtClean="0">
                <a:solidFill>
                  <a:schemeClr val="accent5">
                    <a:lumMod val="75000"/>
                  </a:schemeClr>
                </a:solidFill>
              </a:rPr>
              <a:t>Костромской области </a:t>
            </a:r>
            <a:r>
              <a:rPr lang="ru-RU" sz="7200" b="1" dirty="0">
                <a:solidFill>
                  <a:schemeClr val="accent5">
                    <a:lumMod val="75000"/>
                  </a:schemeClr>
                </a:solidFill>
              </a:rPr>
              <a:t>напоминает, что для граждан, имеющих задолженность перед бюджетом, действует запрет на выезд из страны.</a:t>
            </a:r>
          </a:p>
          <a:p>
            <a:pPr algn="just"/>
            <a:r>
              <a:rPr lang="ru-RU" sz="7200" b="1" dirty="0" smtClean="0">
                <a:solidFill>
                  <a:schemeClr val="accent5">
                    <a:lumMod val="75000"/>
                  </a:schemeClr>
                </a:solidFill>
              </a:rPr>
              <a:t>	Налоговые </a:t>
            </a:r>
            <a:r>
              <a:rPr lang="ru-RU" sz="7200" b="1" dirty="0">
                <a:solidFill>
                  <a:schemeClr val="accent5">
                    <a:lumMod val="75000"/>
                  </a:schemeClr>
                </a:solidFill>
              </a:rPr>
              <a:t>органы  </a:t>
            </a:r>
            <a:r>
              <a:rPr lang="ru-RU" sz="7200" b="1" dirty="0" smtClean="0">
                <a:solidFill>
                  <a:schemeClr val="accent5">
                    <a:lumMod val="75000"/>
                  </a:schemeClr>
                </a:solidFill>
              </a:rPr>
              <a:t>рекомендуют костромичам </a:t>
            </a:r>
            <a:r>
              <a:rPr lang="ru-RU" sz="7200" b="1" dirty="0">
                <a:solidFill>
                  <a:schemeClr val="accent5">
                    <a:lumMod val="75000"/>
                  </a:schemeClr>
                </a:solidFill>
              </a:rPr>
              <a:t>перед отпуском заранее уточнить  и заплатить задолженность по </a:t>
            </a:r>
            <a:r>
              <a:rPr lang="ru-RU" sz="7200" b="1" dirty="0" smtClean="0">
                <a:solidFill>
                  <a:schemeClr val="accent5">
                    <a:lumMod val="75000"/>
                  </a:schemeClr>
                </a:solidFill>
              </a:rPr>
              <a:t>налогам</a:t>
            </a:r>
            <a:r>
              <a:rPr lang="ru-RU" sz="7200" b="1" dirty="0">
                <a:solidFill>
                  <a:schemeClr val="accent5">
                    <a:lumMod val="75000"/>
                  </a:schemeClr>
                </a:solidFill>
              </a:rPr>
              <a:t>. Это легко сделать, не выходя из дома, воспользовавшись интерактивным сервисом ФНС России </a:t>
            </a:r>
            <a:r>
              <a:rPr lang="ru-RU" sz="7200" b="1" dirty="0">
                <a:solidFill>
                  <a:srgbClr val="00B0F0"/>
                </a:solidFill>
              </a:rPr>
              <a:t>«</a:t>
            </a:r>
            <a:r>
              <a:rPr lang="ru-RU" sz="7200" b="1" dirty="0">
                <a:solidFill>
                  <a:srgbClr val="00B0F0"/>
                </a:solidFill>
                <a:hlinkClick r:id="rId3"/>
              </a:rPr>
              <a:t>Личный кабинет налогоплательщика для физических лиц</a:t>
            </a:r>
            <a:r>
              <a:rPr lang="ru-RU" sz="7200" b="1" dirty="0">
                <a:solidFill>
                  <a:srgbClr val="00B0F0"/>
                </a:solidFill>
              </a:rPr>
              <a:t>». </a:t>
            </a:r>
            <a:r>
              <a:rPr lang="ru-RU" sz="7200" b="1" dirty="0">
                <a:solidFill>
                  <a:schemeClr val="accent5">
                    <a:lumMod val="75000"/>
                  </a:schemeClr>
                </a:solidFill>
              </a:rPr>
              <a:t>Сервис также поможет  уплатить задолженность в онлайн-режиме через 30 банков-партнеров </a:t>
            </a:r>
            <a:r>
              <a:rPr lang="ru-RU" sz="7200" b="1" dirty="0" smtClean="0">
                <a:solidFill>
                  <a:schemeClr val="accent5">
                    <a:lumMod val="75000"/>
                  </a:schemeClr>
                </a:solidFill>
              </a:rPr>
              <a:t>или   </a:t>
            </a:r>
            <a:r>
              <a:rPr lang="ru-RU" sz="7200" b="1" dirty="0">
                <a:solidFill>
                  <a:schemeClr val="accent5">
                    <a:lumMod val="75000"/>
                  </a:schemeClr>
                </a:solidFill>
              </a:rPr>
              <a:t>распечатать квитанции для уплаты через любой банк.</a:t>
            </a:r>
          </a:p>
          <a:p>
            <a:pPr algn="just"/>
            <a:r>
              <a:rPr lang="ru-RU" sz="7200" b="1" dirty="0" smtClean="0">
                <a:solidFill>
                  <a:schemeClr val="accent5">
                    <a:lumMod val="75000"/>
                  </a:schemeClr>
                </a:solidFill>
              </a:rPr>
              <a:t>	Уважаемые </a:t>
            </a:r>
            <a:r>
              <a:rPr lang="ru-RU" sz="7200" b="1" dirty="0">
                <a:solidFill>
                  <a:schemeClr val="accent5">
                    <a:lumMod val="75000"/>
                  </a:schemeClr>
                </a:solidFill>
              </a:rPr>
              <a:t>граждане! Не откладывайте </a:t>
            </a:r>
            <a:r>
              <a:rPr lang="ru-RU" sz="7200" b="1" dirty="0" smtClean="0">
                <a:solidFill>
                  <a:schemeClr val="accent5">
                    <a:lumMod val="75000"/>
                  </a:schemeClr>
                </a:solidFill>
              </a:rPr>
              <a:t>уплату </a:t>
            </a:r>
            <a:r>
              <a:rPr lang="ru-RU" sz="7200" b="1" dirty="0">
                <a:solidFill>
                  <a:schemeClr val="accent5">
                    <a:lumMod val="75000"/>
                  </a:schemeClr>
                </a:solidFill>
              </a:rPr>
              <a:t>налогов, ведь за каждый  день несвоевременной  уплаты начисляются </a:t>
            </a:r>
            <a:r>
              <a:rPr lang="ru-RU" sz="7200" b="1" dirty="0" smtClean="0">
                <a:solidFill>
                  <a:schemeClr val="accent5">
                    <a:lumMod val="75000"/>
                  </a:schemeClr>
                </a:solidFill>
              </a:rPr>
              <a:t>пени.</a:t>
            </a:r>
          </a:p>
          <a:p>
            <a:endParaRPr lang="ru-RU" sz="3800" dirty="0" smtClean="0"/>
          </a:p>
          <a:p>
            <a:pPr algn="ctr"/>
            <a:r>
              <a:rPr lang="ru-RU" sz="11200" b="1" dirty="0" smtClean="0">
                <a:solidFill>
                  <a:srgbClr val="00B050"/>
                </a:solidFill>
              </a:rPr>
              <a:t>Не </a:t>
            </a:r>
            <a:r>
              <a:rPr lang="ru-RU" sz="11200" b="1" dirty="0">
                <a:solidFill>
                  <a:srgbClr val="00B050"/>
                </a:solidFill>
              </a:rPr>
              <a:t>дайте долгам омрачить ваш заслуженный отдых!</a:t>
            </a:r>
          </a:p>
          <a:p>
            <a:pPr marL="1044004" lvl="2" indent="-504063">
              <a:buFont typeface="Arial"/>
              <a:buChar char="•"/>
            </a:pPr>
            <a:endParaRPr lang="ru-RU" b="0" dirty="0" smtClean="0"/>
          </a:p>
          <a:p>
            <a:pPr marL="816295" indent="-504063">
              <a:buFont typeface="Arial"/>
              <a:buChar char="•"/>
            </a:pPr>
            <a:endParaRPr lang="ru-RU" b="0" dirty="0" smtClean="0"/>
          </a:p>
          <a:p>
            <a:pPr marL="816295" indent="-504063">
              <a:buFont typeface="Arial"/>
              <a:buChar char="•"/>
            </a:pPr>
            <a:endParaRPr lang="ru-RU" b="0" dirty="0"/>
          </a:p>
        </p:txBody>
      </p:sp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2844983" y="1521627"/>
            <a:ext cx="9056409" cy="620985"/>
          </a:xfrm>
        </p:spPr>
        <p:txBody>
          <a:bodyPr>
            <a:noAutofit/>
          </a:bodyPr>
          <a:lstStyle/>
          <a:p>
            <a:pPr algn="r"/>
            <a:r>
              <a:rPr lang="ru-RU" sz="2800" i="1" dirty="0">
                <a:solidFill>
                  <a:srgbClr val="00B050"/>
                </a:solidFill>
              </a:rPr>
              <a:t>В отпуск – без долгов!</a:t>
            </a:r>
            <a:endParaRPr lang="ru-RU" sz="2800" dirty="0">
              <a:solidFill>
                <a:srgbClr val="00B050"/>
              </a:solidFill>
            </a:endParaRPr>
          </a:p>
        </p:txBody>
      </p:sp>
      <p:pic>
        <p:nvPicPr>
          <p:cNvPr id="5" name="Изображение 10" descr="FNS_vizitka_for_rukovodstvo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7259" y="387276"/>
            <a:ext cx="1386395" cy="1290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азвание 2"/>
          <p:cNvSpPr txBox="1">
            <a:spLocks/>
          </p:cNvSpPr>
          <p:nvPr/>
        </p:nvSpPr>
        <p:spPr>
          <a:xfrm>
            <a:off x="2844983" y="472984"/>
            <a:ext cx="8571093" cy="620985"/>
          </a:xfrm>
          <a:prstGeom prst="rect">
            <a:avLst/>
          </a:prstGeom>
        </p:spPr>
        <p:txBody>
          <a:bodyPr vert="horz" lIns="104306" tIns="52153" rIns="104306" bIns="52153" rtlCol="0" anchor="ctr">
            <a:noAutofit/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rgbClr val="0070C0"/>
                </a:solidFill>
              </a:rPr>
              <a:t>Управление Федеральной налоговой службы </a:t>
            </a:r>
            <a:endParaRPr lang="ru-RU" sz="2400" dirty="0" smtClean="0">
              <a:solidFill>
                <a:srgbClr val="0070C0"/>
              </a:solidFill>
            </a:endParaRPr>
          </a:p>
          <a:p>
            <a:r>
              <a:rPr lang="ru-RU" sz="2400" dirty="0" smtClean="0">
                <a:solidFill>
                  <a:srgbClr val="0070C0"/>
                </a:solidFill>
              </a:rPr>
              <a:t>по Костромской области </a:t>
            </a:r>
            <a:endParaRPr lang="ru-RU" sz="2400" dirty="0"/>
          </a:p>
        </p:txBody>
      </p:sp>
      <p:pic>
        <p:nvPicPr>
          <p:cNvPr id="2" name="Picture 2" descr="F:\картинки\Sea-Images-Mobile-Compatibl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7933" y="1252198"/>
            <a:ext cx="4887376" cy="133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9749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8184" y="172122"/>
            <a:ext cx="11274014" cy="6685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1578994" y="719713"/>
            <a:ext cx="10209653" cy="7232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ФЕДЕРАЛЬНАЯ НАЛОГОВАЯ СЛУЖБА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117600" y="1422400"/>
            <a:ext cx="10352619" cy="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814917" y="2924177"/>
            <a:ext cx="106553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latin typeface="Arial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="" xmlns:p14="http://schemas.microsoft.com/office/powerpoint/2010/main" val="11408817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48161</TotalTime>
  <Words>341</Words>
  <Application>Microsoft Office PowerPoint</Application>
  <PresentationFormat>Произвольный</PresentationFormat>
  <Paragraphs>76</Paragraphs>
  <Slides>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Апекс</vt:lpstr>
      <vt:lpstr>Урегулирование задолженности и взыскание обязательных платежей с физических лиц</vt:lpstr>
      <vt:lpstr>Слайд 2</vt:lpstr>
      <vt:lpstr>ДИНАМИКА ЗАДОЛЖЕННОСТИ ПО ИМУЩЕСТВЕННЫМ НАЛОГАМ</vt:lpstr>
      <vt:lpstr>Слайд 4</vt:lpstr>
      <vt:lpstr>Динамика поступлений денежных средств в результате направления требования должнику и применения мер принудительного взыскания задолженности</vt:lpstr>
      <vt:lpstr>Слайд 6</vt:lpstr>
      <vt:lpstr>В отпуск – без долгов!</vt:lpstr>
      <vt:lpstr>Слайд 8</vt:lpstr>
      <vt:lpstr>ФЕДЕРАЛЬНАЯ НАЛОГОВАЯ СЛУЖБА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Каткова Валерия Сергеевна</dc:creator>
  <cp:lastModifiedBy>Суханова</cp:lastModifiedBy>
  <cp:revision>607</cp:revision>
  <cp:lastPrinted>2017-12-04T06:06:28Z</cp:lastPrinted>
  <dcterms:created xsi:type="dcterms:W3CDTF">2016-01-15T07:30:29Z</dcterms:created>
  <dcterms:modified xsi:type="dcterms:W3CDTF">2019-06-05T08:16:47Z</dcterms:modified>
</cp:coreProperties>
</file>